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  <p:sldMasterId id="2147483665" r:id="rId2"/>
  </p:sldMasterIdLst>
  <p:notesMasterIdLst>
    <p:notesMasterId r:id="rId1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6256000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309C548-8814-4DC5-BE73-E576743FC93C}">
  <a:tblStyle styleId="{3309C548-8814-4DC5-BE73-E576743FC9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6"/>
    <p:restoredTop sz="94586"/>
  </p:normalViewPr>
  <p:slideViewPr>
    <p:cSldViewPr snapToGrid="0">
      <p:cViewPr varScale="1">
        <p:scale>
          <a:sx n="54" d="100"/>
          <a:sy n="54" d="100"/>
        </p:scale>
        <p:origin x="248" y="856"/>
      </p:cViewPr>
      <p:guideLst>
        <p:guide orient="horz" pos="2880"/>
        <p:guide pos="51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079ca063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079ca0632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g5079ca0632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7d57c3e9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7d57c3e9c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57d57c3e9c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7d57c3e9c_1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7d57c3e9c_1_2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57d57c3e9c_1_2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7d57c3e9c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7d57c3e9c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7d57c3e9c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7d57c3e9c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7d57c3e9c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7d57c3e9c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671791c3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671791c3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4290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7999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title"/>
          </p:nvPr>
        </p:nvSpPr>
        <p:spPr>
          <a:xfrm>
            <a:off x="1117600" y="327810"/>
            <a:ext cx="1402093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1"/>
          </p:nvPr>
        </p:nvSpPr>
        <p:spPr>
          <a:xfrm>
            <a:off x="1117600" y="1590263"/>
            <a:ext cx="14020930" cy="6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309" lvl="1" indent="-48255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463" lvl="2" indent="-44870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617" lvl="3" indent="-431757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5771" lvl="4" indent="-431757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2926" lvl="5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/>
        </p:nvSpPr>
        <p:spPr>
          <a:xfrm>
            <a:off x="0" y="8627231"/>
            <a:ext cx="16256012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 sz="1400"/>
          </a:p>
        </p:txBody>
      </p:sp>
      <p:sp>
        <p:nvSpPr>
          <p:cNvPr id="53" name="Google Shape;53;p13"/>
          <p:cNvSpPr txBox="1"/>
          <p:nvPr/>
        </p:nvSpPr>
        <p:spPr>
          <a:xfrm>
            <a:off x="0" y="8085515"/>
            <a:ext cx="16256012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7845368" y="8021420"/>
            <a:ext cx="184782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" y="3815993"/>
            <a:ext cx="16256012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School of Information</a:t>
            </a:r>
            <a:endParaRPr sz="1400"/>
          </a:p>
        </p:txBody>
      </p:sp>
      <p:sp>
        <p:nvSpPr>
          <p:cNvPr id="56" name="Google Shape;56;p13"/>
          <p:cNvSpPr txBox="1"/>
          <p:nvPr/>
        </p:nvSpPr>
        <p:spPr>
          <a:xfrm>
            <a:off x="863601" y="5248173"/>
            <a:ext cx="12137714" cy="21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 sz="1400"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369" y="902337"/>
            <a:ext cx="8466668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0" y="2499750"/>
            <a:ext cx="16256012" cy="18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Font typeface="Arial"/>
              <a:buNone/>
              <a:defRPr sz="5299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08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930" cy="55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7999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body" idx="1"/>
          </p:nvPr>
        </p:nvSpPr>
        <p:spPr>
          <a:xfrm>
            <a:off x="1117600" y="291549"/>
            <a:ext cx="14020930" cy="75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309" lvl="1" indent="-48255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463" lvl="2" indent="-44870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617" lvl="3" indent="-431757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5771" lvl="4" indent="-431757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2926" lvl="5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dt" idx="10"/>
          </p:nvPr>
        </p:nvSpPr>
        <p:spPr>
          <a:xfrm>
            <a:off x="1117600" y="8475134"/>
            <a:ext cx="3657543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ftr" idx="11"/>
          </p:nvPr>
        </p:nvSpPr>
        <p:spPr>
          <a:xfrm>
            <a:off x="5384800" y="8475134"/>
            <a:ext cx="5486464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11480800" y="8475134"/>
            <a:ext cx="3657543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dt" idx="10"/>
          </p:nvPr>
        </p:nvSpPr>
        <p:spPr>
          <a:xfrm>
            <a:off x="1117600" y="8475134"/>
            <a:ext cx="3657543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ftr" idx="11"/>
          </p:nvPr>
        </p:nvSpPr>
        <p:spPr>
          <a:xfrm>
            <a:off x="5384800" y="8475134"/>
            <a:ext cx="5486464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11480800" y="8475134"/>
            <a:ext cx="3657543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>
            <a:spLocks noGrp="1"/>
          </p:cNvSpPr>
          <p:nvPr>
            <p:ph type="ctrTitle"/>
          </p:nvPr>
        </p:nvSpPr>
        <p:spPr>
          <a:xfrm>
            <a:off x="540678" y="2067651"/>
            <a:ext cx="15174618" cy="27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099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ubTitle" idx="1"/>
          </p:nvPr>
        </p:nvSpPr>
        <p:spPr>
          <a:xfrm>
            <a:off x="1431907" y="5181600"/>
            <a:ext cx="13392192" cy="23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499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812759" y="996100"/>
            <a:ext cx="14630471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199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600" y="327810"/>
            <a:ext cx="1402080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600" y="1590264"/>
            <a:ext cx="1402080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2"/>
            <a:ext cx="16256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 sz="1400"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60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5368" y="8021420"/>
            <a:ext cx="184713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2"/>
            <a:ext cx="16255999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2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2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4"/>
            <a:ext cx="16255999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 sz="1400"/>
          </a:p>
        </p:txBody>
      </p:sp>
      <p:sp>
        <p:nvSpPr>
          <p:cNvPr id="24" name="Google Shape;24;p4"/>
          <p:cNvSpPr txBox="1"/>
          <p:nvPr/>
        </p:nvSpPr>
        <p:spPr>
          <a:xfrm>
            <a:off x="863601" y="5248174"/>
            <a:ext cx="12137662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 sz="1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 sz="1400"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369" y="902337"/>
            <a:ext cx="8466667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0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80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7999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600" y="291550"/>
            <a:ext cx="1402080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154" lvl="0" indent="-533347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309" lvl="1" indent="-482552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463" lvl="2" indent="-448709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617" lvl="3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5771" lvl="4" indent="-431757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2926" lvl="5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600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4800" y="8475135"/>
            <a:ext cx="54864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0801" y="8475135"/>
            <a:ext cx="36576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678" y="2067652"/>
            <a:ext cx="15174644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099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1907" y="5181600"/>
            <a:ext cx="13392188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499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759" y="996100"/>
            <a:ext cx="14630471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199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/>
          </p:nvPr>
        </p:nvSpPr>
        <p:spPr>
          <a:xfrm>
            <a:off x="1109134" y="1932879"/>
            <a:ext cx="14020930" cy="5501400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7999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theme" Target="../theme/theme2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" y="34184"/>
            <a:ext cx="16255999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600" y="486835"/>
            <a:ext cx="140208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600" y="2434168"/>
            <a:ext cx="1402080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34185"/>
            <a:ext cx="16255998" cy="9144001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1117600" y="486834"/>
            <a:ext cx="14020930" cy="17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1117600" y="2434167"/>
            <a:ext cx="14020930" cy="54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>
            <a:spLocks noGrp="1"/>
          </p:cNvSpPr>
          <p:nvPr>
            <p:ph type="title"/>
          </p:nvPr>
        </p:nvSpPr>
        <p:spPr>
          <a:xfrm>
            <a:off x="1109133" y="1933137"/>
            <a:ext cx="14020931" cy="5500863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 sz="6000" b="1" dirty="0"/>
              <a:t>Representing Data as Sequences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Limitation of itemsets</a:t>
            </a:r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body" idx="1"/>
          </p:nvPr>
        </p:nvSpPr>
        <p:spPr>
          <a:xfrm>
            <a:off x="1117590" y="1590569"/>
            <a:ext cx="14020931" cy="3674641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r>
              <a:rPr lang="en-US"/>
              <a:t>Itemset representation ignores order and quantity</a:t>
            </a:r>
            <a:endParaRPr/>
          </a:p>
          <a:p>
            <a:pPr>
              <a:spcBef>
                <a:spcPts val="0"/>
              </a:spcBef>
            </a:pPr>
            <a:r>
              <a:rPr lang="en-US"/>
              <a:t>Vector representation handles quantity . . .</a:t>
            </a:r>
            <a:endParaRPr/>
          </a:p>
          <a:p>
            <a:pPr indent="0">
              <a:buNone/>
            </a:pPr>
            <a:r>
              <a:rPr lang="en-US"/>
              <a:t>but what about order?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 sz="4800"/>
              <a:t>Example: Course Recommender System</a:t>
            </a:r>
            <a:endParaRPr sz="4800"/>
          </a:p>
        </p:txBody>
      </p:sp>
      <p:sp>
        <p:nvSpPr>
          <p:cNvPr id="106" name="Google Shape;106;p22"/>
          <p:cNvSpPr txBox="1">
            <a:spLocks noGrp="1"/>
          </p:cNvSpPr>
          <p:nvPr>
            <p:ph type="body" idx="1"/>
          </p:nvPr>
        </p:nvSpPr>
        <p:spPr>
          <a:xfrm>
            <a:off x="1117590" y="1590566"/>
            <a:ext cx="14020931" cy="4926719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indent="0">
              <a:buNone/>
            </a:pPr>
            <a:r>
              <a:rPr lang="en-US" b="1"/>
              <a:t>Pattern:</a:t>
            </a:r>
            <a:r>
              <a:rPr lang="en-US"/>
              <a:t> Many people who have taken “data mining” have also taken “python programming.”</a:t>
            </a:r>
            <a:br>
              <a:rPr lang="en-US"/>
            </a:br>
            <a:endParaRPr/>
          </a:p>
          <a:p>
            <a:pPr marL="0" indent="0">
              <a:buNone/>
            </a:pPr>
            <a:r>
              <a:rPr lang="en-US" b="1"/>
              <a:t>Recommender:</a:t>
            </a:r>
            <a:r>
              <a:rPr lang="en-US"/>
              <a:t> You have taken “data mining,” so it is recommended you take “python programming” next.</a:t>
            </a:r>
            <a:endParaRPr b="1"/>
          </a:p>
        </p:txBody>
      </p:sp>
      <p:sp>
        <p:nvSpPr>
          <p:cNvPr id="107" name="Google Shape;107;p22"/>
          <p:cNvSpPr/>
          <p:nvPr/>
        </p:nvSpPr>
        <p:spPr>
          <a:xfrm>
            <a:off x="-109182" y="-11253"/>
            <a:ext cx="16395641" cy="9166505"/>
          </a:xfrm>
          <a:prstGeom prst="rect">
            <a:avLst/>
          </a:prstGeom>
          <a:solidFill>
            <a:srgbClr val="000000">
              <a:alpha val="8231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108" name="Google Shape;108;p22"/>
          <p:cNvSpPr txBox="1"/>
          <p:nvPr/>
        </p:nvSpPr>
        <p:spPr>
          <a:xfrm>
            <a:off x="15148" y="3280026"/>
            <a:ext cx="16286610" cy="235537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1333"/>
              </a:spcBef>
            </a:pPr>
            <a:r>
              <a:rPr lang="en-US" sz="48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Does this recommendation make sense?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Order matters in reality...</a:t>
            </a:r>
            <a:endParaRPr/>
          </a:p>
        </p:txBody>
      </p:sp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1249" y="1626613"/>
            <a:ext cx="9153305" cy="6288536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6" name="Google Shape;116;p23"/>
          <p:cNvSpPr/>
          <p:nvPr/>
        </p:nvSpPr>
        <p:spPr>
          <a:xfrm>
            <a:off x="7116005" y="2278424"/>
            <a:ext cx="3853424" cy="2737833"/>
          </a:xfrm>
          <a:prstGeom prst="ellipse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117" name="Google Shape;117;p23"/>
          <p:cNvSpPr txBox="1"/>
          <p:nvPr/>
        </p:nvSpPr>
        <p:spPr>
          <a:xfrm>
            <a:off x="11103315" y="5238435"/>
            <a:ext cx="4034606" cy="17563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2400" b="1">
                <a:latin typeface="Verdana"/>
                <a:ea typeface="Verdana"/>
                <a:cs typeface="Verdana"/>
                <a:sym typeface="Verdana"/>
              </a:rPr>
              <a:t>Having already purchased another model, is this ad relevant anymore?</a:t>
            </a:r>
            <a:endParaRPr sz="2400"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3"/>
          <p:cNvSpPr txBox="1"/>
          <p:nvPr/>
        </p:nvSpPr>
        <p:spPr>
          <a:xfrm>
            <a:off x="11103315" y="2388538"/>
            <a:ext cx="4351375" cy="166873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Viewed this model of laptop on dell.com as shown in this Facebook ad.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19" name="Google Shape;119;p23"/>
          <p:cNvSpPr txBox="1"/>
          <p:nvPr/>
        </p:nvSpPr>
        <p:spPr>
          <a:xfrm>
            <a:off x="11103315" y="4098271"/>
            <a:ext cx="4351375" cy="873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Ended up purchasing a different model.</a:t>
            </a:r>
            <a:endParaRPr/>
          </a:p>
        </p:txBody>
      </p:sp>
      <p:sp>
        <p:nvSpPr>
          <p:cNvPr id="120" name="Google Shape;120;p23"/>
          <p:cNvSpPr/>
          <p:nvPr/>
        </p:nvSpPr>
        <p:spPr>
          <a:xfrm>
            <a:off x="7646253" y="2005052"/>
            <a:ext cx="2090796" cy="22557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From itemset to sequence</a:t>
            </a:r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1"/>
          </p:nvPr>
        </p:nvSpPr>
        <p:spPr>
          <a:xfrm>
            <a:off x="1117590" y="1590566"/>
            <a:ext cx="14020931" cy="2295076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4400" b="1"/>
              <a:t>Complex Data object:</a:t>
            </a:r>
            <a:r>
              <a:rPr lang="en-US" sz="4400"/>
              <a:t> a curriculum path, a DNA sequence, a session of search queries, a sentence (of words), a sequence of user actions</a:t>
            </a:r>
            <a:endParaRPr sz="4400"/>
          </a:p>
        </p:txBody>
      </p:sp>
      <p:grpSp>
        <p:nvGrpSpPr>
          <p:cNvPr id="127" name="Google Shape;127;p24"/>
          <p:cNvGrpSpPr/>
          <p:nvPr/>
        </p:nvGrpSpPr>
        <p:grpSpPr>
          <a:xfrm>
            <a:off x="1481230" y="4375833"/>
            <a:ext cx="11688384" cy="996216"/>
            <a:chOff x="1481375" y="4375813"/>
            <a:chExt cx="11689525" cy="996313"/>
          </a:xfrm>
        </p:grpSpPr>
        <p:sp>
          <p:nvSpPr>
            <p:cNvPr id="128" name="Google Shape;128;p24"/>
            <p:cNvSpPr txBox="1"/>
            <p:nvPr/>
          </p:nvSpPr>
          <p:spPr>
            <a:xfrm>
              <a:off x="1481375" y="4375813"/>
              <a:ext cx="2538300" cy="996300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2400" b="1">
                  <a:solidFill>
                    <a:srgbClr val="4A86E8"/>
                  </a:solidFill>
                  <a:latin typeface="Verdana"/>
                  <a:ea typeface="Verdana"/>
                  <a:cs typeface="Verdana"/>
                  <a:sym typeface="Verdana"/>
                </a:rPr>
                <a:t>Introduction to Python</a:t>
              </a:r>
              <a:endParaRPr sz="2400" b="1">
                <a:solidFill>
                  <a:srgbClr val="4A86E8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29" name="Google Shape;129;p24"/>
            <p:cNvSpPr txBox="1"/>
            <p:nvPr/>
          </p:nvSpPr>
          <p:spPr>
            <a:xfrm>
              <a:off x="4826600" y="4375825"/>
              <a:ext cx="3172800" cy="996300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2400" b="1">
                  <a:solidFill>
                    <a:srgbClr val="4A86E8"/>
                  </a:solidFill>
                  <a:latin typeface="Verdana"/>
                  <a:ea typeface="Verdana"/>
                  <a:cs typeface="Verdana"/>
                  <a:sym typeface="Verdana"/>
                </a:rPr>
                <a:t>Python for Data Science</a:t>
              </a:r>
              <a:endParaRPr sz="2400" b="1">
                <a:solidFill>
                  <a:srgbClr val="4A86E8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30" name="Google Shape;130;p24"/>
            <p:cNvSpPr txBox="1"/>
            <p:nvPr/>
          </p:nvSpPr>
          <p:spPr>
            <a:xfrm>
              <a:off x="8547500" y="4375813"/>
              <a:ext cx="1960500" cy="996300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2400" b="1">
                  <a:solidFill>
                    <a:srgbClr val="4A86E8"/>
                  </a:solidFill>
                  <a:latin typeface="Verdana"/>
                  <a:ea typeface="Verdana"/>
                  <a:cs typeface="Verdana"/>
                  <a:sym typeface="Verdana"/>
                </a:rPr>
                <a:t>Data Mining I</a:t>
              </a:r>
              <a:endParaRPr sz="2400" b="1">
                <a:solidFill>
                  <a:srgbClr val="4A86E8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31" name="Google Shape;131;p24"/>
            <p:cNvSpPr txBox="1"/>
            <p:nvPr/>
          </p:nvSpPr>
          <p:spPr>
            <a:xfrm>
              <a:off x="11154900" y="4375813"/>
              <a:ext cx="2016000" cy="996300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16" tIns="91416" rIns="91416" bIns="91416" anchor="t" anchorCtr="0">
              <a:noAutofit/>
            </a:bodyPr>
            <a:lstStyle/>
            <a:p>
              <a:r>
                <a:rPr lang="en-US" sz="2400" b="1">
                  <a:solidFill>
                    <a:srgbClr val="4A86E8"/>
                  </a:solidFill>
                  <a:latin typeface="Verdana"/>
                  <a:ea typeface="Verdana"/>
                  <a:cs typeface="Verdana"/>
                  <a:sym typeface="Verdana"/>
                </a:rPr>
                <a:t>Data Mining II</a:t>
              </a:r>
              <a:endParaRPr sz="2400" b="1">
                <a:solidFill>
                  <a:srgbClr val="4A86E8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132" name="Google Shape;132;p24"/>
          <p:cNvGrpSpPr/>
          <p:nvPr/>
        </p:nvGrpSpPr>
        <p:grpSpPr>
          <a:xfrm>
            <a:off x="4019283" y="4873934"/>
            <a:ext cx="10464503" cy="9299"/>
            <a:chOff x="4019675" y="4873963"/>
            <a:chExt cx="10465525" cy="9300"/>
          </a:xfrm>
        </p:grpSpPr>
        <p:cxnSp>
          <p:nvCxnSpPr>
            <p:cNvPr id="133" name="Google Shape;133;p24"/>
            <p:cNvCxnSpPr>
              <a:stCxn id="128" idx="3"/>
              <a:endCxn id="129" idx="1"/>
            </p:cNvCxnSpPr>
            <p:nvPr/>
          </p:nvCxnSpPr>
          <p:spPr>
            <a:xfrm>
              <a:off x="4019675" y="4873963"/>
              <a:ext cx="8070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4" name="Google Shape;134;p24"/>
            <p:cNvCxnSpPr>
              <a:stCxn id="129" idx="3"/>
              <a:endCxn id="130" idx="1"/>
            </p:cNvCxnSpPr>
            <p:nvPr/>
          </p:nvCxnSpPr>
          <p:spPr>
            <a:xfrm>
              <a:off x="7999400" y="4873975"/>
              <a:ext cx="5481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5" name="Google Shape;135;p24"/>
            <p:cNvCxnSpPr>
              <a:stCxn id="130" idx="3"/>
              <a:endCxn id="131" idx="1"/>
            </p:cNvCxnSpPr>
            <p:nvPr/>
          </p:nvCxnSpPr>
          <p:spPr>
            <a:xfrm>
              <a:off x="10508000" y="4873963"/>
              <a:ext cx="6468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6" name="Google Shape;136;p24"/>
            <p:cNvCxnSpPr>
              <a:stCxn id="131" idx="3"/>
            </p:cNvCxnSpPr>
            <p:nvPr/>
          </p:nvCxnSpPr>
          <p:spPr>
            <a:xfrm>
              <a:off x="13170900" y="4873963"/>
              <a:ext cx="1314300" cy="93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137" name="Google Shape;137;p24"/>
          <p:cNvSpPr txBox="1"/>
          <p:nvPr/>
        </p:nvSpPr>
        <p:spPr>
          <a:xfrm>
            <a:off x="1117590" y="6109200"/>
            <a:ext cx="5122900" cy="999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u="sng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4400" u="sng">
                <a:solidFill>
                  <a:srgbClr val="C00000"/>
                </a:solidFill>
                <a:latin typeface="Verdana"/>
                <a:ea typeface="Verdana"/>
                <a:cs typeface="Verdana"/>
                <a:sym typeface="Verdana"/>
              </a:rPr>
              <a:t>tegorical items</a:t>
            </a:r>
            <a:r>
              <a:rPr lang="en-US" sz="4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4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8" name="Google Shape;138;p24"/>
          <p:cNvSpPr txBox="1"/>
          <p:nvPr/>
        </p:nvSpPr>
        <p:spPr>
          <a:xfrm>
            <a:off x="6238815" y="6112799"/>
            <a:ext cx="9218400" cy="996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organized in a sequential </a:t>
            </a:r>
            <a:r>
              <a:rPr lang="en-US" sz="4400">
                <a:solidFill>
                  <a:srgbClr val="C00000"/>
                </a:solidFill>
                <a:latin typeface="Verdana"/>
                <a:ea typeface="Verdana"/>
                <a:cs typeface="Verdana"/>
                <a:sym typeface="Verdana"/>
              </a:rPr>
              <a:t>order</a:t>
            </a:r>
            <a:endParaRPr sz="4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/>
              <a:t>The Sequence Representation</a:t>
            </a:r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1117541" y="6106200"/>
            <a:ext cx="13563175" cy="1807923"/>
          </a:xfrm>
          <a:prstGeom prst="rect">
            <a:avLst/>
          </a:prstGeom>
        </p:spPr>
        <p:txBody>
          <a:bodyPr spcFirstLastPara="1" wrap="square" lIns="91416" tIns="45696" rIns="91416" bIns="45696" anchor="t" anchorCtr="0">
            <a:noAutofit/>
          </a:bodyPr>
          <a:lstStyle/>
          <a:p>
            <a:pPr indent="-507949">
              <a:buSzPts val="4400"/>
            </a:pPr>
            <a:r>
              <a:rPr lang="en-US" sz="4400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sz="4400" i="1" baseline="-25000"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lang="en-US" sz="4400"/>
              <a:t> is the categorical item that appears at the </a:t>
            </a:r>
            <a:r>
              <a:rPr lang="en-US" sz="4400" i="1"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lang="en-US" sz="4400" i="1" baseline="30000"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4400"/>
              <a:t> position of </a:t>
            </a:r>
            <a:r>
              <a:rPr lang="en-US" sz="4400" i="1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-US" sz="4400"/>
              <a:t>.</a:t>
            </a:r>
            <a:endParaRPr sz="4400"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2133" y="2285599"/>
            <a:ext cx="9382383" cy="699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8233" y="3591771"/>
            <a:ext cx="7247316" cy="599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9237" y="4809603"/>
            <a:ext cx="3945614" cy="5996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" name="Google Shape;148;p25"/>
          <p:cNvGrpSpPr/>
          <p:nvPr/>
        </p:nvGrpSpPr>
        <p:grpSpPr>
          <a:xfrm>
            <a:off x="6270437" y="2985205"/>
            <a:ext cx="5899724" cy="0"/>
            <a:chOff x="6271050" y="2985050"/>
            <a:chExt cx="5900300" cy="0"/>
          </a:xfrm>
        </p:grpSpPr>
        <p:cxnSp>
          <p:nvCxnSpPr>
            <p:cNvPr id="149" name="Google Shape;149;p25"/>
            <p:cNvCxnSpPr/>
            <p:nvPr/>
          </p:nvCxnSpPr>
          <p:spPr>
            <a:xfrm>
              <a:off x="6271050" y="2985050"/>
              <a:ext cx="593100" cy="0"/>
            </a:xfrm>
            <a:prstGeom prst="straightConnector1">
              <a:avLst/>
            </a:prstGeom>
            <a:noFill/>
            <a:ln w="762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0" name="Google Shape;150;p25"/>
            <p:cNvCxnSpPr/>
            <p:nvPr/>
          </p:nvCxnSpPr>
          <p:spPr>
            <a:xfrm>
              <a:off x="8460250" y="2985050"/>
              <a:ext cx="593100" cy="0"/>
            </a:xfrm>
            <a:prstGeom prst="straightConnector1">
              <a:avLst/>
            </a:prstGeom>
            <a:noFill/>
            <a:ln w="762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" name="Google Shape;151;p25"/>
            <p:cNvCxnSpPr/>
            <p:nvPr/>
          </p:nvCxnSpPr>
          <p:spPr>
            <a:xfrm>
              <a:off x="11578250" y="2985050"/>
              <a:ext cx="593100" cy="0"/>
            </a:xfrm>
            <a:prstGeom prst="straightConnector1">
              <a:avLst/>
            </a:prstGeom>
            <a:noFill/>
            <a:ln w="762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 sz="4800"/>
              <a:t>Example of Biological Sequences</a:t>
            </a:r>
            <a:endParaRPr sz="4800"/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5027" y="2810523"/>
            <a:ext cx="9457950" cy="327675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6"/>
          <p:cNvSpPr txBox="1"/>
          <p:nvPr/>
        </p:nvSpPr>
        <p:spPr>
          <a:xfrm>
            <a:off x="3210982" y="6047756"/>
            <a:ext cx="9868136" cy="406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Image source: </a:t>
            </a: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University of California Museum of Paleontology -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https://evolution.berkeley.edu/evolibrary/article/0_0_0/evotrees_build_04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9" name="Google Shape;159;p26"/>
          <p:cNvSpPr txBox="1"/>
          <p:nvPr/>
        </p:nvSpPr>
        <p:spPr>
          <a:xfrm>
            <a:off x="6264932" y="1690632"/>
            <a:ext cx="4693042" cy="743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algn="ctr"/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Base Items: A, T, C, G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0" name="Google Shape;160;p26"/>
          <p:cNvSpPr/>
          <p:nvPr/>
        </p:nvSpPr>
        <p:spPr>
          <a:xfrm>
            <a:off x="4926869" y="3151563"/>
            <a:ext cx="1350468" cy="844418"/>
          </a:xfrm>
          <a:prstGeom prst="rect">
            <a:avLst/>
          </a:prstGeom>
          <a:noFill/>
          <a:ln w="1143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161" name="Google Shape;161;p26"/>
          <p:cNvSpPr/>
          <p:nvPr/>
        </p:nvSpPr>
        <p:spPr>
          <a:xfrm>
            <a:off x="4926869" y="4930440"/>
            <a:ext cx="2241081" cy="844418"/>
          </a:xfrm>
          <a:prstGeom prst="rect">
            <a:avLst/>
          </a:prstGeom>
          <a:noFill/>
          <a:ln w="1143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grpSp>
        <p:nvGrpSpPr>
          <p:cNvPr id="162" name="Google Shape;162;p26"/>
          <p:cNvGrpSpPr/>
          <p:nvPr/>
        </p:nvGrpSpPr>
        <p:grpSpPr>
          <a:xfrm>
            <a:off x="3210986" y="2696934"/>
            <a:ext cx="9650758" cy="3390420"/>
            <a:chOff x="3211300" y="3077750"/>
            <a:chExt cx="9651700" cy="3390751"/>
          </a:xfrm>
        </p:grpSpPr>
        <p:sp>
          <p:nvSpPr>
            <p:cNvPr id="163" name="Google Shape;163;p26"/>
            <p:cNvSpPr/>
            <p:nvPr/>
          </p:nvSpPr>
          <p:spPr>
            <a:xfrm>
              <a:off x="3211300" y="3085850"/>
              <a:ext cx="1628700" cy="3382500"/>
            </a:xfrm>
            <a:prstGeom prst="rect">
              <a:avLst/>
            </a:prstGeom>
            <a:solidFill>
              <a:srgbClr val="FFFFFF">
                <a:alpha val="60380"/>
              </a:srgbClr>
            </a:solidFill>
            <a:ln>
              <a:noFill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endParaRPr/>
            </a:p>
          </p:txBody>
        </p:sp>
        <p:sp>
          <p:nvSpPr>
            <p:cNvPr id="164" name="Google Shape;164;p26"/>
            <p:cNvSpPr/>
            <p:nvPr/>
          </p:nvSpPr>
          <p:spPr>
            <a:xfrm>
              <a:off x="7256000" y="3085850"/>
              <a:ext cx="5607000" cy="3382500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>
              <a:noFill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endParaRPr/>
            </a:p>
          </p:txBody>
        </p:sp>
        <p:sp>
          <p:nvSpPr>
            <p:cNvPr id="165" name="Google Shape;165;p26"/>
            <p:cNvSpPr/>
            <p:nvPr/>
          </p:nvSpPr>
          <p:spPr>
            <a:xfrm>
              <a:off x="6338575" y="3085850"/>
              <a:ext cx="917400" cy="1601100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>
              <a:noFill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endParaRPr/>
            </a:p>
          </p:txBody>
        </p:sp>
        <p:sp>
          <p:nvSpPr>
            <p:cNvPr id="166" name="Google Shape;166;p26"/>
            <p:cNvSpPr/>
            <p:nvPr/>
          </p:nvSpPr>
          <p:spPr>
            <a:xfrm>
              <a:off x="4840000" y="3077750"/>
              <a:ext cx="1498500" cy="406500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>
              <a:noFill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endParaRPr/>
            </a:p>
          </p:txBody>
        </p:sp>
        <p:sp>
          <p:nvSpPr>
            <p:cNvPr id="167" name="Google Shape;167;p26"/>
            <p:cNvSpPr/>
            <p:nvPr/>
          </p:nvSpPr>
          <p:spPr>
            <a:xfrm>
              <a:off x="4853400" y="4457683"/>
              <a:ext cx="1498500" cy="744000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>
              <a:noFill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endParaRPr/>
            </a:p>
          </p:txBody>
        </p:sp>
        <p:sp>
          <p:nvSpPr>
            <p:cNvPr id="168" name="Google Shape;168;p26"/>
            <p:cNvSpPr/>
            <p:nvPr/>
          </p:nvSpPr>
          <p:spPr>
            <a:xfrm>
              <a:off x="4853400" y="6233301"/>
              <a:ext cx="2402700" cy="235200"/>
            </a:xfrm>
            <a:prstGeom prst="rect">
              <a:avLst/>
            </a:prstGeom>
            <a:solidFill>
              <a:srgbClr val="FFFFFF">
                <a:alpha val="60000"/>
              </a:srgbClr>
            </a:solidFill>
            <a:ln>
              <a:noFill/>
            </a:ln>
          </p:spPr>
          <p:txBody>
            <a:bodyPr spcFirstLastPara="1" wrap="square" lIns="91416" tIns="91416" rIns="91416" bIns="91416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169" name="Google Shape;169;p26"/>
          <p:cNvGrpSpPr/>
          <p:nvPr/>
        </p:nvGrpSpPr>
        <p:grpSpPr>
          <a:xfrm>
            <a:off x="6277462" y="2884315"/>
            <a:ext cx="4262284" cy="2468459"/>
            <a:chOff x="6278075" y="3265150"/>
            <a:chExt cx="4262700" cy="2468700"/>
          </a:xfrm>
        </p:grpSpPr>
        <p:cxnSp>
          <p:nvCxnSpPr>
            <p:cNvPr id="170" name="Google Shape;170;p26"/>
            <p:cNvCxnSpPr>
              <a:stCxn id="171" idx="2"/>
              <a:endCxn id="160" idx="3"/>
            </p:cNvCxnSpPr>
            <p:nvPr/>
          </p:nvCxnSpPr>
          <p:spPr>
            <a:xfrm flipH="1">
              <a:off x="6278075" y="3265150"/>
              <a:ext cx="4262700" cy="68940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" name="Google Shape;172;p26"/>
            <p:cNvCxnSpPr>
              <a:stCxn id="171" idx="2"/>
              <a:endCxn id="161" idx="3"/>
            </p:cNvCxnSpPr>
            <p:nvPr/>
          </p:nvCxnSpPr>
          <p:spPr>
            <a:xfrm flipH="1">
              <a:off x="7168775" y="3265150"/>
              <a:ext cx="3372000" cy="246870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73" name="Google Shape;173;p26"/>
          <p:cNvCxnSpPr/>
          <p:nvPr/>
        </p:nvCxnSpPr>
        <p:spPr>
          <a:xfrm flipH="1">
            <a:off x="8509669" y="2169135"/>
            <a:ext cx="487152" cy="1108092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74" name="Google Shape;174;p26"/>
          <p:cNvCxnSpPr/>
          <p:nvPr/>
        </p:nvCxnSpPr>
        <p:spPr>
          <a:xfrm flipH="1">
            <a:off x="9175379" y="2201606"/>
            <a:ext cx="324868" cy="1027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75" name="Google Shape;175;p26"/>
          <p:cNvCxnSpPr/>
          <p:nvPr/>
        </p:nvCxnSpPr>
        <p:spPr>
          <a:xfrm flipH="1">
            <a:off x="7486444" y="2185358"/>
            <a:ext cx="2565949" cy="1059197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76" name="Google Shape;176;p26"/>
          <p:cNvCxnSpPr/>
          <p:nvPr/>
        </p:nvCxnSpPr>
        <p:spPr>
          <a:xfrm flipH="1">
            <a:off x="7859782" y="2185358"/>
            <a:ext cx="2728534" cy="1059497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71" name="Google Shape;171;p26"/>
          <p:cNvSpPr txBox="1"/>
          <p:nvPr/>
        </p:nvSpPr>
        <p:spPr>
          <a:xfrm>
            <a:off x="7116330" y="1690732"/>
            <a:ext cx="6846831" cy="1193583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Only order matters; </a:t>
            </a:r>
            <a:br>
              <a:rPr lang="en-US" sz="3000">
                <a:latin typeface="Verdana"/>
                <a:ea typeface="Verdana"/>
                <a:cs typeface="Verdana"/>
                <a:sym typeface="Verdana"/>
              </a:rPr>
            </a:b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absolute position does not matter.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>
            <a:spLocks noGrp="1"/>
          </p:cNvSpPr>
          <p:nvPr>
            <p:ph type="title"/>
          </p:nvPr>
        </p:nvSpPr>
        <p:spPr>
          <a:xfrm>
            <a:off x="1117599" y="328225"/>
            <a:ext cx="14020931" cy="999802"/>
          </a:xfrm>
          <a:prstGeom prst="rect">
            <a:avLst/>
          </a:prstGeom>
        </p:spPr>
        <p:txBody>
          <a:bodyPr spcFirstLastPara="1" wrap="square" lIns="91416" tIns="45696" rIns="91416" bIns="45696" anchor="ctr" anchorCtr="0">
            <a:noAutofit/>
          </a:bodyPr>
          <a:lstStyle/>
          <a:p>
            <a:r>
              <a:rPr lang="en-US" sz="4800"/>
              <a:t>Example of Behavioral Sequences</a:t>
            </a:r>
            <a:endParaRPr sz="4800"/>
          </a:p>
        </p:txBody>
      </p:sp>
      <p:pic>
        <p:nvPicPr>
          <p:cNvPr id="182" name="Google Shape;1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662" y="1702731"/>
            <a:ext cx="8839437" cy="654871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7"/>
          <p:cNvSpPr txBox="1"/>
          <p:nvPr/>
        </p:nvSpPr>
        <p:spPr>
          <a:xfrm>
            <a:off x="1358192" y="4631519"/>
            <a:ext cx="4824729" cy="1342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Items: queries, URLs, clickthroughs 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4" name="Google Shape;184;p27"/>
          <p:cNvSpPr txBox="1"/>
          <p:nvPr/>
        </p:nvSpPr>
        <p:spPr>
          <a:xfrm>
            <a:off x="2880669" y="1702730"/>
            <a:ext cx="815920" cy="568444"/>
          </a:xfrm>
          <a:prstGeom prst="rect">
            <a:avLst/>
          </a:prstGeom>
          <a:solidFill>
            <a:schemeClr val="accent4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marL="457154" indent="-266673" algn="ctr">
              <a:buSzPts val="2400"/>
              <a:buFont typeface="Verdana"/>
              <a:buAutoNum type="arabicPeriod"/>
            </a:pPr>
            <a:r>
              <a:rPr lang="en-US" sz="2400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sz="24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5" name="Google Shape;185;p27"/>
          <p:cNvSpPr txBox="1"/>
          <p:nvPr/>
        </p:nvSpPr>
        <p:spPr>
          <a:xfrm>
            <a:off x="3204212" y="2594068"/>
            <a:ext cx="815920" cy="568444"/>
          </a:xfrm>
          <a:prstGeom prst="rect">
            <a:avLst/>
          </a:prstGeom>
          <a:solidFill>
            <a:schemeClr val="accent4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marL="457154" indent="-266673" algn="ctr">
              <a:buSzPts val="2400"/>
              <a:buFont typeface="Verdana"/>
              <a:buAutoNum type="arabicPeriod" startAt="2"/>
            </a:pPr>
            <a:r>
              <a:rPr lang="en-US" sz="2400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sz="24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6" name="Google Shape;186;p27"/>
          <p:cNvSpPr txBox="1"/>
          <p:nvPr/>
        </p:nvSpPr>
        <p:spPr>
          <a:xfrm>
            <a:off x="4293530" y="3576672"/>
            <a:ext cx="709131" cy="568444"/>
          </a:xfrm>
          <a:prstGeom prst="rect">
            <a:avLst/>
          </a:prstGeom>
          <a:solidFill>
            <a:schemeClr val="accent4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marL="457154" indent="-266673" algn="ctr">
              <a:buSzPts val="2400"/>
              <a:buFont typeface="Verdana"/>
              <a:buAutoNum type="arabicPeriod" startAt="3"/>
            </a:pPr>
            <a:r>
              <a:rPr lang="en-US" sz="2400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sz="24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7" name="Google Shape;187;p27"/>
          <p:cNvSpPr txBox="1"/>
          <p:nvPr/>
        </p:nvSpPr>
        <p:spPr>
          <a:xfrm>
            <a:off x="6442770" y="2660912"/>
            <a:ext cx="709131" cy="568444"/>
          </a:xfrm>
          <a:prstGeom prst="rect">
            <a:avLst/>
          </a:prstGeom>
          <a:solidFill>
            <a:schemeClr val="accent4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marL="350838" indent="-269875" algn="ctr">
              <a:buSzPts val="2400"/>
              <a:buFont typeface="Verdana"/>
              <a:buAutoNum type="arabicPeriod" startAt="4"/>
            </a:pPr>
            <a:r>
              <a:rPr lang="en-US" sz="2400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sz="24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8" name="Google Shape;188;p27"/>
          <p:cNvSpPr txBox="1"/>
          <p:nvPr/>
        </p:nvSpPr>
        <p:spPr>
          <a:xfrm>
            <a:off x="8310838" y="3446735"/>
            <a:ext cx="815920" cy="568444"/>
          </a:xfrm>
          <a:prstGeom prst="rect">
            <a:avLst/>
          </a:prstGeom>
          <a:solidFill>
            <a:schemeClr val="accent4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marL="404813" indent="-257175" algn="ctr">
              <a:buSzPts val="2400"/>
              <a:buFont typeface="Verdana"/>
              <a:buAutoNum type="arabicPeriod" startAt="5"/>
            </a:pPr>
            <a:r>
              <a:rPr lang="en-US" sz="2400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sz="24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9" name="Google Shape;189;p27"/>
          <p:cNvSpPr txBox="1"/>
          <p:nvPr/>
        </p:nvSpPr>
        <p:spPr>
          <a:xfrm>
            <a:off x="6706195" y="5190315"/>
            <a:ext cx="7162401" cy="1469856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Only order of actions matter; time does not matter. 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0" name="Google Shape;190;p27"/>
          <p:cNvSpPr/>
          <p:nvPr/>
        </p:nvSpPr>
        <p:spPr>
          <a:xfrm>
            <a:off x="10425907" y="3167187"/>
            <a:ext cx="941908" cy="665935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ctr" anchorCtr="0">
            <a:noAutofit/>
          </a:bodyPr>
          <a:lstStyle/>
          <a:p>
            <a:endParaRPr/>
          </a:p>
        </p:txBody>
      </p:sp>
      <p:sp>
        <p:nvSpPr>
          <p:cNvPr id="191" name="Google Shape;191;p27"/>
          <p:cNvSpPr txBox="1"/>
          <p:nvPr/>
        </p:nvSpPr>
        <p:spPr>
          <a:xfrm>
            <a:off x="10751350" y="3162513"/>
            <a:ext cx="815920" cy="568444"/>
          </a:xfrm>
          <a:prstGeom prst="rect">
            <a:avLst/>
          </a:prstGeom>
          <a:solidFill>
            <a:schemeClr val="accent4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16" tIns="91416" rIns="91416" bIns="91416" anchor="t" anchorCtr="0">
            <a:noAutofit/>
          </a:bodyPr>
          <a:lstStyle/>
          <a:p>
            <a:pPr marL="579438" indent="-350838" algn="ctr">
              <a:buSzPts val="2400"/>
              <a:buFont typeface="Verdana"/>
              <a:buAutoNum type="arabicPeriod" startAt="6"/>
            </a:pPr>
            <a:r>
              <a:rPr lang="en-US" sz="2400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sz="24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183" y="152519"/>
            <a:ext cx="14990003" cy="1247345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83" y="1279848"/>
            <a:ext cx="15697221" cy="200358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7" y="4620880"/>
            <a:ext cx="16254413" cy="187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17" tIns="81281" rIns="162517" bIns="8128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399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5980" y="8161487"/>
            <a:ext cx="14019431" cy="704873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1689" y="8539482"/>
            <a:ext cx="760210" cy="265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778176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240</Words>
  <Application>Microsoft Macintosh PowerPoint</Application>
  <PresentationFormat>Custom</PresentationFormat>
  <Paragraphs>43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Verdana</vt:lpstr>
      <vt:lpstr>Arial</vt:lpstr>
      <vt:lpstr>Calibri</vt:lpstr>
      <vt:lpstr>Arial Black</vt:lpstr>
      <vt:lpstr>Times New Roman</vt:lpstr>
      <vt:lpstr>Georgia</vt:lpstr>
      <vt:lpstr>verdana-degrees1</vt:lpstr>
      <vt:lpstr>verdana-degrees1</vt:lpstr>
      <vt:lpstr>Representing Data as Sequences</vt:lpstr>
      <vt:lpstr>Limitation of itemsets</vt:lpstr>
      <vt:lpstr>Example: Course Recommender System</vt:lpstr>
      <vt:lpstr>Order matters in reality...</vt:lpstr>
      <vt:lpstr>From itemset to sequence</vt:lpstr>
      <vt:lpstr>The Sequence Representation</vt:lpstr>
      <vt:lpstr>Example of Biological Sequences</vt:lpstr>
      <vt:lpstr>Example of Behavioral Sequences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4.1.1 Representing Data as Sequences</dc:title>
  <dc:subject>Data Mining 1</dc:subject>
  <dc:creator>Qiaozhu Mei</dc:creator>
  <cp:keywords/>
  <dc:description/>
  <cp:lastModifiedBy>Tan, Yuanru</cp:lastModifiedBy>
  <cp:revision>3</cp:revision>
  <dcterms:modified xsi:type="dcterms:W3CDTF">2019-11-18T19:40:34Z</dcterms:modified>
  <cp:category/>
</cp:coreProperties>
</file>